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4"/>
  </p:notesMasterIdLst>
  <p:sldIdLst>
    <p:sldId id="256" r:id="rId2"/>
    <p:sldId id="258" r:id="rId3"/>
    <p:sldId id="264" r:id="rId4"/>
    <p:sldId id="265" r:id="rId5"/>
    <p:sldId id="266" r:id="rId6"/>
    <p:sldId id="259" r:id="rId7"/>
    <p:sldId id="260" r:id="rId8"/>
    <p:sldId id="261" r:id="rId9"/>
    <p:sldId id="268" r:id="rId10"/>
    <p:sldId id="267" r:id="rId11"/>
    <p:sldId id="269" r:id="rId12"/>
    <p:sldId id="262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Poppins" pitchFamily="2" charset="77"/>
      <p:regular r:id="rId23"/>
      <p:bold r:id="rId24"/>
      <p:italic r:id="rId25"/>
      <p:boldItalic r:id="rId26"/>
    </p:embeddedFont>
    <p:embeddedFont>
      <p:font typeface="Poppins SemiBold" panose="020B0604020202020204" pitchFamily="34" charset="0"/>
      <p:regular r:id="rId27"/>
      <p:bold r:id="rId28"/>
      <p:italic r:id="rId29"/>
      <p:boldItalic r:id="rId30"/>
    </p:embeddedFont>
    <p:embeddedFont>
      <p:font typeface="Raleway" pitchFamily="2" charset="77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1"/>
    <p:restoredTop sz="94694"/>
  </p:normalViewPr>
  <p:slideViewPr>
    <p:cSldViewPr snapToGrid="0">
      <p:cViewPr varScale="1">
        <p:scale>
          <a:sx n="161" d="100"/>
          <a:sy n="161" d="100"/>
        </p:scale>
        <p:origin x="536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297917fa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297917fa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695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370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297917fa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297917fa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760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327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76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297917fa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297917fa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297917fa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297917fa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297917fa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297917fa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45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5AB295-5CAC-8642-7CD4-D786901848F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7778750" y="4800600"/>
            <a:ext cx="12033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KE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C2 - Safaricom Internal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crossplane.io/v1.14/getting-started/introduction/#composite-resources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docs.crossplane.io/v1.14/getting-started/introduction/#composition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crossplane.io/v1.14/getting-started/introduction/#managed-resources" TargetMode="External"/><Relationship Id="rId5" Type="http://schemas.openxmlformats.org/officeDocument/2006/relationships/hyperlink" Target="https://docs.crossplane.io/v1.14/getting-started/introduction/#provider-configurations" TargetMode="External"/><Relationship Id="rId10" Type="http://schemas.openxmlformats.org/officeDocument/2006/relationships/hyperlink" Target="https://docs.crossplane.io/v1.14/getting-started/introduction/#claims" TargetMode="External"/><Relationship Id="rId4" Type="http://schemas.openxmlformats.org/officeDocument/2006/relationships/hyperlink" Target="https://docs.crossplane.io/v1.14/getting-started/introduction/#providers" TargetMode="External"/><Relationship Id="rId9" Type="http://schemas.openxmlformats.org/officeDocument/2006/relationships/hyperlink" Target="https://docs.crossplane.io/v1.14/getting-started/introduction/#composite-resource-definition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glossary/?all=true#term-control-plane" TargetMode="External"/><Relationship Id="rId7" Type="http://schemas.openxmlformats.org/officeDocument/2006/relationships/hyperlink" Target="https://kubernetes.io/docs/concepts/extend-kubernetes/api-extension/apiserver-aggregatio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kubernetes.io/docs/concepts/extend-kubernetes/api-extension/custom-resources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kubernetes.io/docs/concepts/overview/components/#kube-apiserve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634191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IAC USING CROSSPLANE</a:t>
            </a:r>
            <a:endParaRPr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1"/>
          </p:nvPr>
        </p:nvSpPr>
        <p:spPr>
          <a:xfrm>
            <a:off x="1174873" y="2146550"/>
            <a:ext cx="5896487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In-depth insight into how Cross-plane has the potential to revolutionize and enhance your IAC processes </a:t>
            </a:r>
            <a:endParaRPr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75" y="606675"/>
            <a:ext cx="1335125" cy="5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7B470-5AF4-3255-CCB9-8F028AFBE521}"/>
              </a:ext>
            </a:extLst>
          </p:cNvPr>
          <p:cNvSpPr txBox="1"/>
          <p:nvPr/>
        </p:nvSpPr>
        <p:spPr>
          <a:xfrm>
            <a:off x="2390704" y="3736277"/>
            <a:ext cx="436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1800" b="1" dirty="0">
                <a:latin typeface="Poppins" pitchFamily="2" charset="77"/>
                <a:cs typeface="Poppins" pitchFamily="2" charset="77"/>
              </a:rPr>
              <a:t>By Brian Tarno and Winnie Gakuru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Crossplane</a:t>
            </a:r>
            <a:r>
              <a:rPr lang="en-GB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 components overview</a:t>
            </a:r>
            <a:br>
              <a:rPr lang="en-GB" dirty="0">
                <a:latin typeface="Poppins"/>
                <a:ea typeface="Poppins"/>
                <a:cs typeface="Poppins"/>
                <a:sym typeface="Poppins"/>
              </a:rPr>
            </a:br>
            <a:endParaRPr lang="en-GB" sz="3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875" y="0"/>
            <a:ext cx="1335125" cy="502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C0897B-6B8E-4BB6-73B6-0EEE53183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500288"/>
              </p:ext>
            </p:extLst>
          </p:nvPr>
        </p:nvGraphicFramePr>
        <p:xfrm>
          <a:off x="847493" y="2078875"/>
          <a:ext cx="6961384" cy="2638938"/>
        </p:xfrm>
        <a:graphic>
          <a:graphicData uri="http://schemas.openxmlformats.org/drawingml/2006/table">
            <a:tbl>
              <a:tblPr/>
              <a:tblGrid>
                <a:gridCol w="1740346">
                  <a:extLst>
                    <a:ext uri="{9D8B030D-6E8A-4147-A177-3AD203B41FA5}">
                      <a16:colId xmlns:a16="http://schemas.microsoft.com/office/drawing/2014/main" val="3235096915"/>
                    </a:ext>
                  </a:extLst>
                </a:gridCol>
                <a:gridCol w="1740346">
                  <a:extLst>
                    <a:ext uri="{9D8B030D-6E8A-4147-A177-3AD203B41FA5}">
                      <a16:colId xmlns:a16="http://schemas.microsoft.com/office/drawing/2014/main" val="1370103033"/>
                    </a:ext>
                  </a:extLst>
                </a:gridCol>
                <a:gridCol w="1740346">
                  <a:extLst>
                    <a:ext uri="{9D8B030D-6E8A-4147-A177-3AD203B41FA5}">
                      <a16:colId xmlns:a16="http://schemas.microsoft.com/office/drawing/2014/main" val="3519191618"/>
                    </a:ext>
                  </a:extLst>
                </a:gridCol>
                <a:gridCol w="1740346">
                  <a:extLst>
                    <a:ext uri="{9D8B030D-6E8A-4147-A177-3AD203B41FA5}">
                      <a16:colId xmlns:a16="http://schemas.microsoft.com/office/drawing/2014/main" val="3359405994"/>
                    </a:ext>
                  </a:extLst>
                </a:gridCol>
              </a:tblGrid>
              <a:tr h="168028">
                <a:tc>
                  <a:txBody>
                    <a:bodyPr/>
                    <a:lstStyle/>
                    <a:p>
                      <a:pPr algn="l"/>
                      <a:r>
                        <a:rPr lang="en-GB" sz="700">
                          <a:effectLst/>
                        </a:rPr>
                        <a:t>Component</a:t>
                      </a: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908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99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4F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700">
                          <a:effectLst/>
                        </a:rPr>
                        <a:t>Abbreviation</a:t>
                      </a: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F099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C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0E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700">
                          <a:effectLst/>
                        </a:rPr>
                        <a:t>Scope</a:t>
                      </a: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C0CC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ED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9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700">
                          <a:effectLst/>
                        </a:rPr>
                        <a:t>Summary</a:t>
                      </a: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B0ED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04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529096"/>
                  </a:ext>
                </a:extLst>
              </a:tr>
              <a:tr h="363266">
                <a:tc>
                  <a:txBody>
                    <a:bodyPr/>
                    <a:lstStyle/>
                    <a:p>
                      <a:r>
                        <a:rPr lang="en-GB" sz="700" u="none" strike="noStrike">
                          <a:effectLst/>
                          <a:hlinkClick r:id="rId4"/>
                        </a:rPr>
                        <a:t>Provider</a:t>
                      </a:r>
                      <a:endParaRPr lang="en-GB" sz="700">
                        <a:effectLst/>
                      </a:endParaRP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409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A2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KE" sz="700">
                        <a:effectLst/>
                      </a:endParaRP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80A2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D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700">
                          <a:effectLst/>
                        </a:rPr>
                        <a:t>cluster</a:t>
                      </a: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80D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68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700">
                          <a:effectLst/>
                        </a:rPr>
                        <a:t>Creates new Kubernetes Custom Resource Definitions for an external service.</a:t>
                      </a: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7068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60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282923"/>
                  </a:ext>
                </a:extLst>
              </a:tr>
              <a:tr h="182671">
                <a:tc>
                  <a:txBody>
                    <a:bodyPr/>
                    <a:lstStyle/>
                    <a:p>
                      <a:r>
                        <a:rPr lang="en-GB" sz="700" u="none" strike="noStrike">
                          <a:effectLst/>
                          <a:hlinkClick r:id="rId5"/>
                        </a:rPr>
                        <a:t>ProviderConfig</a:t>
                      </a:r>
                      <a:endParaRPr lang="en-GB" sz="700">
                        <a:effectLst/>
                      </a:endParaRP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70BA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8C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700">
                          <a:effectLst/>
                        </a:rPr>
                        <a:t>PC</a:t>
                      </a: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E08C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00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700">
                          <a:effectLst/>
                        </a:rPr>
                        <a:t>cluster</a:t>
                      </a: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E000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700">
                          <a:effectLst/>
                        </a:rPr>
                        <a:t>Applies settings for a </a:t>
                      </a:r>
                      <a:r>
                        <a:rPr lang="en-GB" sz="700" i="1">
                          <a:effectLst/>
                        </a:rPr>
                        <a:t>Provider</a:t>
                      </a:r>
                      <a:r>
                        <a:rPr lang="en-GB" sz="700">
                          <a:effectLst/>
                        </a:rPr>
                        <a:t>.</a:t>
                      </a: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A0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3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994471"/>
                  </a:ext>
                </a:extLst>
              </a:tr>
              <a:tr h="363266">
                <a:tc>
                  <a:txBody>
                    <a:bodyPr/>
                    <a:lstStyle/>
                    <a:p>
                      <a:r>
                        <a:rPr lang="en-GB" sz="700" u="none" strike="noStrike" dirty="0">
                          <a:effectLst/>
                          <a:hlinkClick r:id="rId6"/>
                        </a:rPr>
                        <a:t>Managed Resource</a:t>
                      </a:r>
                      <a:endParaRPr lang="en-GB" sz="700" dirty="0">
                        <a:effectLst/>
                      </a:endParaRP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5045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56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700">
                          <a:effectLst/>
                        </a:rPr>
                        <a:t>MR</a:t>
                      </a: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C056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A8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700">
                          <a:effectLst/>
                        </a:rPr>
                        <a:t>cluster</a:t>
                      </a: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80A8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B1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700">
                          <a:effectLst/>
                        </a:rPr>
                        <a:t>A Provider resource created and managed by Crossplane inside the Kubernetes cluster.</a:t>
                      </a: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E0B1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F8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383695"/>
                  </a:ext>
                </a:extLst>
              </a:tr>
              <a:tr h="363266">
                <a:tc>
                  <a:txBody>
                    <a:bodyPr/>
                    <a:lstStyle/>
                    <a:p>
                      <a:r>
                        <a:rPr lang="en-GB" sz="700" u="none" strike="noStrike" dirty="0">
                          <a:effectLst/>
                          <a:hlinkClick r:id="rId7"/>
                        </a:rPr>
                        <a:t>Composition</a:t>
                      </a:r>
                      <a:endParaRPr lang="en-GB" sz="700" dirty="0">
                        <a:effectLst/>
                      </a:endParaRP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600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9E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KE" sz="700">
                        <a:effectLst/>
                      </a:endParaRP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A09E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7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>
                          <a:effectLst/>
                        </a:rPr>
                        <a:t>cluster</a:t>
                      </a: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00B7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9E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700">
                          <a:effectLst/>
                        </a:rPr>
                        <a:t>A template for creating multiple </a:t>
                      </a:r>
                      <a:r>
                        <a:rPr lang="en-GB" sz="700" i="1">
                          <a:effectLst/>
                        </a:rPr>
                        <a:t>managed resources</a:t>
                      </a:r>
                      <a:r>
                        <a:rPr lang="en-GB" sz="700">
                          <a:effectLst/>
                        </a:rPr>
                        <a:t> at once.</a:t>
                      </a: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709E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01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028505"/>
                  </a:ext>
                </a:extLst>
              </a:tr>
              <a:tr h="460886">
                <a:tc>
                  <a:txBody>
                    <a:bodyPr/>
                    <a:lstStyle/>
                    <a:p>
                      <a:r>
                        <a:rPr lang="en-GB" sz="700" u="none" strike="noStrike">
                          <a:effectLst/>
                          <a:hlinkClick r:id="rId8"/>
                        </a:rPr>
                        <a:t>Composite Resources</a:t>
                      </a:r>
                      <a:endParaRPr lang="en-GB" sz="700">
                        <a:effectLst/>
                      </a:endParaRP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006E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BE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700">
                          <a:effectLst/>
                        </a:rPr>
                        <a:t>XR</a:t>
                      </a: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10BE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AE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700">
                          <a:effectLst/>
                        </a:rPr>
                        <a:t>cluster</a:t>
                      </a: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D0AE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9E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700">
                          <a:effectLst/>
                        </a:rPr>
                        <a:t>Uses a </a:t>
                      </a:r>
                      <a:r>
                        <a:rPr lang="en-GB" sz="700" i="1">
                          <a:effectLst/>
                        </a:rPr>
                        <a:t>Composition</a:t>
                      </a:r>
                      <a:r>
                        <a:rPr lang="en-GB" sz="700">
                          <a:effectLst/>
                        </a:rPr>
                        <a:t> template to create multiple </a:t>
                      </a:r>
                      <a:r>
                        <a:rPr lang="en-GB" sz="700" i="1">
                          <a:effectLst/>
                        </a:rPr>
                        <a:t>managed resources</a:t>
                      </a:r>
                      <a:r>
                        <a:rPr lang="en-GB" sz="700">
                          <a:effectLst/>
                        </a:rPr>
                        <a:t> as a single Kubernetes object.</a:t>
                      </a: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709E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8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695705"/>
                  </a:ext>
                </a:extLst>
              </a:tr>
              <a:tr h="363266">
                <a:tc>
                  <a:txBody>
                    <a:bodyPr/>
                    <a:lstStyle/>
                    <a:p>
                      <a:r>
                        <a:rPr lang="en-GB" sz="700" u="none" strike="noStrike">
                          <a:effectLst/>
                          <a:hlinkClick r:id="rId9"/>
                        </a:rPr>
                        <a:t>CompositeResourceDefinitions</a:t>
                      </a:r>
                      <a:endParaRPr lang="en-GB" sz="700">
                        <a:effectLst/>
                      </a:endParaRP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10A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700">
                          <a:effectLst/>
                        </a:rPr>
                        <a:t>XRD</a:t>
                      </a: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3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B2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700">
                          <a:effectLst/>
                        </a:rPr>
                        <a:t>cluster</a:t>
                      </a: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C0B2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5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700">
                          <a:effectLst/>
                        </a:rPr>
                        <a:t>Defines the API schema for </a:t>
                      </a:r>
                      <a:r>
                        <a:rPr lang="en-GB" sz="700" i="1">
                          <a:effectLst/>
                        </a:rPr>
                        <a:t>Composite Resources</a:t>
                      </a:r>
                      <a:r>
                        <a:rPr lang="en-GB" sz="700">
                          <a:effectLst/>
                        </a:rPr>
                        <a:t> and </a:t>
                      </a:r>
                      <a:r>
                        <a:rPr lang="en-GB" sz="700" i="1">
                          <a:effectLst/>
                        </a:rPr>
                        <a:t>Claims</a:t>
                      </a:r>
                      <a:endParaRPr lang="en-GB" sz="700">
                        <a:effectLst/>
                      </a:endParaRP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005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6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1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772150"/>
                  </a:ext>
                </a:extLst>
              </a:tr>
              <a:tr h="265647">
                <a:tc>
                  <a:txBody>
                    <a:bodyPr/>
                    <a:lstStyle/>
                    <a:p>
                      <a:r>
                        <a:rPr lang="en-GB" sz="700" u="none" strike="noStrike">
                          <a:effectLst/>
                          <a:hlinkClick r:id="rId10"/>
                        </a:rPr>
                        <a:t>Claims</a:t>
                      </a:r>
                      <a:endParaRPr lang="en-GB" sz="700">
                        <a:effectLst/>
                      </a:endParaRP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D08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2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700">
                          <a:effectLst/>
                        </a:rPr>
                        <a:t>XC</a:t>
                      </a: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702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8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700">
                          <a:effectLst/>
                        </a:rPr>
                        <a:t>namespace</a:t>
                      </a: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C08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2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A11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>
                          <a:effectLst/>
                        </a:rPr>
                        <a:t>Like a </a:t>
                      </a:r>
                      <a:r>
                        <a:rPr lang="en-GB" sz="700" i="1" dirty="0">
                          <a:effectLst/>
                        </a:rPr>
                        <a:t>Composite Resource</a:t>
                      </a:r>
                      <a:r>
                        <a:rPr lang="en-GB" sz="700" dirty="0">
                          <a:effectLst/>
                        </a:rPr>
                        <a:t>, but namespace scoped.</a:t>
                      </a:r>
                    </a:p>
                  </a:txBody>
                  <a:tcPr marL="76944" marR="76944" marT="38472" marB="38472">
                    <a:lnL w="9525" cap="flat" cmpd="sng" algn="ctr">
                      <a:solidFill>
                        <a:srgbClr val="702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AB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A11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573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6681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 dirty="0">
                <a:solidFill>
                  <a:schemeClr val="lt1"/>
                </a:solidFill>
              </a:rPr>
              <a:t>1</a:t>
            </a:r>
            <a:endParaRPr sz="700" b="1" dirty="0">
              <a:solidFill>
                <a:schemeClr val="lt1"/>
              </a:solidFill>
            </a:endParaRPr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0" dirty="0" err="1">
                <a:solidFill>
                  <a:schemeClr val="accent3"/>
                </a:solidFill>
                <a:effectLst/>
                <a:latin typeface="Poppins" pitchFamily="2" charset="77"/>
                <a:cs typeface="Poppins" pitchFamily="2" charset="77"/>
              </a:rPr>
              <a:t>Crossplane</a:t>
            </a:r>
            <a:r>
              <a:rPr lang="en-GB" b="1" i="0" dirty="0">
                <a:solidFill>
                  <a:schemeClr val="accent3"/>
                </a:solidFill>
                <a:effectLst/>
                <a:latin typeface="Poppins" pitchFamily="2" charset="77"/>
                <a:cs typeface="Poppins" pitchFamily="2" charset="77"/>
              </a:rPr>
              <a:t> in Action</a:t>
            </a:r>
            <a:endParaRPr sz="3000" b="0" dirty="0">
              <a:solidFill>
                <a:schemeClr val="accent3"/>
              </a:solidFill>
              <a:latin typeface="Poppins" pitchFamily="2" charset="77"/>
              <a:ea typeface="Poppins"/>
              <a:cs typeface="Poppins" pitchFamily="2" charset="77"/>
              <a:sym typeface="Poppins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2328351" cy="407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3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Demo by Winnie </a:t>
            </a:r>
            <a:r>
              <a:rPr lang="en-GB" sz="1300" b="1" dirty="0" err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Gakuru</a:t>
            </a:r>
            <a:endParaRPr sz="1300" b="1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450" y="0"/>
            <a:ext cx="1335125" cy="5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75" y="606675"/>
            <a:ext cx="1335125" cy="5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Picture 4" descr="3 Steps to a Winning Technical Demo - Think Listen Learn">
            <a:extLst>
              <a:ext uri="{FF2B5EF4-FFF2-40B4-BE49-F238E27FC236}">
                <a16:creationId xmlns:a16="http://schemas.microsoft.com/office/drawing/2014/main" id="{8D0FF416-F841-0100-F610-F4DFD0EB3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83248"/>
            <a:ext cx="4423317" cy="31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326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 dirty="0">
                <a:latin typeface="Poppins SemiBold"/>
                <a:ea typeface="Poppins SemiBold"/>
                <a:cs typeface="Poppins SemiBold"/>
                <a:sym typeface="Poppins SemiBold"/>
              </a:rPr>
              <a:t>Q/A ?</a:t>
            </a:r>
            <a:endParaRPr sz="3000" b="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3" name="Google Shape;183;p23"/>
          <p:cNvSpPr txBox="1">
            <a:spLocks noGrp="1"/>
          </p:cNvSpPr>
          <p:nvPr>
            <p:ph type="body" idx="1"/>
          </p:nvPr>
        </p:nvSpPr>
        <p:spPr>
          <a:xfrm>
            <a:off x="2173424" y="3861478"/>
            <a:ext cx="6244725" cy="478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➔"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875" y="0"/>
            <a:ext cx="1335125" cy="5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4" name="Picture 6" descr="Q And A Images – Browse 152,431 Stock Photos, Vectors, and Video | Adobe  Stock">
            <a:extLst>
              <a:ext uri="{FF2B5EF4-FFF2-40B4-BE49-F238E27FC236}">
                <a16:creationId xmlns:a16="http://schemas.microsoft.com/office/drawing/2014/main" id="{5397121D-7BB8-B230-9ABA-85A9E1A94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000"/>
            <a:ext cx="9144000" cy="424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 dirty="0">
                <a:solidFill>
                  <a:schemeClr val="lt1"/>
                </a:solidFill>
              </a:rPr>
              <a:t>1</a:t>
            </a:r>
            <a:endParaRPr sz="700" b="1" dirty="0">
              <a:solidFill>
                <a:schemeClr val="lt1"/>
              </a:solidFill>
            </a:endParaRPr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sz="3000" b="0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300" dirty="0"/>
          </a:p>
        </p:txBody>
      </p:sp>
      <p:sp>
        <p:nvSpPr>
          <p:cNvPr id="151" name="Google Shape;151;p19"/>
          <p:cNvSpPr txBox="1"/>
          <p:nvPr/>
        </p:nvSpPr>
        <p:spPr>
          <a:xfrm>
            <a:off x="4780025" y="710969"/>
            <a:ext cx="37686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When Kubernetes was open-sourced by </a:t>
            </a:r>
            <a:r>
              <a:rPr lang="en-GB" b="1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Google</a:t>
            </a:r>
            <a:r>
              <a:rPr lang="en-GB" b="0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 on </a:t>
            </a:r>
            <a:r>
              <a:rPr lang="en-GB" b="1" i="1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July 21, 2014</a:t>
            </a:r>
            <a:r>
              <a:rPr lang="en-GB" b="0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, and subsequently turned over to the </a:t>
            </a:r>
            <a:r>
              <a:rPr lang="en-GB" b="1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Cloud Native Computing Foundation (CNCF)</a:t>
            </a:r>
            <a:r>
              <a:rPr lang="en-GB" b="0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 in </a:t>
            </a:r>
            <a:r>
              <a:rPr lang="en-GB" b="1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2015</a:t>
            </a:r>
            <a:r>
              <a:rPr lang="en-GB" b="0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 to be developed and managed as an open-source project, This Opened up a number of innovations around it as new projects leveraged the Kubernetes API capability and extensibility.</a:t>
            </a:r>
            <a:endParaRPr sz="1100" dirty="0">
              <a:latin typeface="Poppins" pitchFamily="2" charset="77"/>
              <a:ea typeface="Poppins"/>
              <a:cs typeface="Poppins" pitchFamily="2" charset="77"/>
              <a:sym typeface="Poppins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450" y="0"/>
            <a:ext cx="1335125" cy="5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75" y="606675"/>
            <a:ext cx="1335125" cy="5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body" idx="1"/>
          </p:nvPr>
        </p:nvSpPr>
        <p:spPr>
          <a:xfrm>
            <a:off x="729450" y="1899833"/>
            <a:ext cx="4057235" cy="2932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50" indent="0" algn="l">
              <a:lnSpc>
                <a:spcPct val="150000"/>
              </a:lnSpc>
              <a:buNone/>
            </a:pPr>
            <a:r>
              <a:rPr lang="en-GB" sz="1400" b="1" i="0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According to the Kubernetes’ official documentation</a:t>
            </a:r>
          </a:p>
          <a:p>
            <a:pPr marL="615950" lvl="1" indent="0" algn="just">
              <a:lnSpc>
                <a:spcPct val="150000"/>
              </a:lnSpc>
              <a:buNone/>
            </a:pPr>
            <a:r>
              <a:rPr lang="en-GB" sz="1000" b="0" i="1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“… The core of Kubernetes’ </a:t>
            </a:r>
            <a:r>
              <a:rPr lang="en-GB" sz="1000" b="0" i="1" u="sng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control plane</a:t>
            </a:r>
            <a:r>
              <a:rPr lang="en-GB" sz="1000" b="0" i="1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 is the </a:t>
            </a:r>
            <a:r>
              <a:rPr lang="en-GB" sz="1000" b="0" i="1" u="sng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  <a:hlinkClick r:id="rId4"/>
              </a:rPr>
              <a:t>API server</a:t>
            </a:r>
            <a:r>
              <a:rPr lang="en-GB" sz="1000" b="0" i="1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. The API server exposes an HTTP API that lets end users, different parts of your cluster, and external components communicate with one another. The </a:t>
            </a:r>
            <a:r>
              <a:rPr lang="en-GB" sz="1000" b="1" i="1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Kubernetes API</a:t>
            </a:r>
            <a:r>
              <a:rPr lang="en-GB" sz="1000" b="0" i="1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 lets you query and manipulate the state of API objects in Kubernetes (for example: Pods, Namespaces, </a:t>
            </a:r>
            <a:r>
              <a:rPr lang="en-GB" sz="1000" b="0" i="1" dirty="0" err="1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ConfigMaps</a:t>
            </a:r>
            <a:r>
              <a:rPr lang="en-GB" sz="1000" b="0" i="1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, and Events)”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1804946" y="1288434"/>
            <a:ext cx="5534108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0" dirty="0">
                <a:solidFill>
                  <a:schemeClr val="accent3"/>
                </a:solidFill>
                <a:effectLst/>
                <a:latin typeface="Poppins" pitchFamily="2" charset="77"/>
                <a:cs typeface="Poppins" pitchFamily="2" charset="77"/>
              </a:rPr>
              <a:t>What is Kubernetes API?</a:t>
            </a:r>
            <a:endParaRPr sz="3000" dirty="0">
              <a:solidFill>
                <a:schemeClr val="accent3"/>
              </a:solidFill>
              <a:latin typeface="Poppins" pitchFamily="2" charset="77"/>
              <a:ea typeface="Poppins"/>
              <a:cs typeface="Poppins" pitchFamily="2" charset="77"/>
              <a:sym typeface="Poppins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8875" y="0"/>
            <a:ext cx="1335125" cy="5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75;p22">
            <a:extLst>
              <a:ext uri="{FF2B5EF4-FFF2-40B4-BE49-F238E27FC236}">
                <a16:creationId xmlns:a16="http://schemas.microsoft.com/office/drawing/2014/main" id="{FD92B420-5305-8D08-AA3A-5231F82D1BDA}"/>
              </a:ext>
            </a:extLst>
          </p:cNvPr>
          <p:cNvSpPr txBox="1">
            <a:spLocks/>
          </p:cNvSpPr>
          <p:nvPr/>
        </p:nvSpPr>
        <p:spPr>
          <a:xfrm>
            <a:off x="4795939" y="1899833"/>
            <a:ext cx="3680498" cy="277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lnSpc>
                <a:spcPct val="150000"/>
              </a:lnSpc>
              <a:buFont typeface="Lato"/>
              <a:buNone/>
            </a:pPr>
            <a:r>
              <a:rPr lang="en-GB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The Kubernetes API can be extended in one of two ways:</a:t>
            </a:r>
          </a:p>
          <a:p>
            <a:pPr lvl="1">
              <a:lnSpc>
                <a:spcPct val="150000"/>
              </a:lnSpc>
            </a:pPr>
            <a:r>
              <a:rPr lang="en-GB" sz="1050" b="1" u="sng" dirty="0">
                <a:solidFill>
                  <a:srgbClr val="242424"/>
                </a:solidFill>
                <a:latin typeface="Poppins" pitchFamily="2" charset="77"/>
                <a:cs typeface="Poppins" pitchFamily="2" charset="77"/>
                <a:hlinkClick r:id="rId6"/>
              </a:rPr>
              <a:t>Custom resources</a:t>
            </a:r>
            <a:r>
              <a:rPr lang="en-GB" sz="1050" b="1" u="sng" dirty="0">
                <a:solidFill>
                  <a:srgbClr val="242424"/>
                </a:solidFill>
                <a:latin typeface="Poppins" pitchFamily="2" charset="77"/>
                <a:cs typeface="Poppins" pitchFamily="2" charset="77"/>
              </a:rPr>
              <a:t> (CRD)</a:t>
            </a:r>
            <a:r>
              <a:rPr lang="en-GB" sz="1050" b="1" dirty="0">
                <a:solidFill>
                  <a:srgbClr val="242424"/>
                </a:solidFill>
                <a:latin typeface="Poppins" pitchFamily="2" charset="77"/>
                <a:cs typeface="Poppins" pitchFamily="2" charset="77"/>
              </a:rPr>
              <a:t> </a:t>
            </a:r>
            <a:r>
              <a:rPr lang="en-GB" sz="1050" dirty="0">
                <a:solidFill>
                  <a:srgbClr val="242424"/>
                </a:solidFill>
                <a:latin typeface="Poppins" pitchFamily="2" charset="77"/>
                <a:cs typeface="Poppins" pitchFamily="2" charset="77"/>
              </a:rPr>
              <a:t>let you declaratively define how the API server should provide your chosen resource API.</a:t>
            </a:r>
          </a:p>
          <a:p>
            <a:pPr lvl="1">
              <a:lnSpc>
                <a:spcPct val="150000"/>
              </a:lnSpc>
            </a:pPr>
            <a:r>
              <a:rPr lang="en-GB" sz="1050" dirty="0">
                <a:solidFill>
                  <a:srgbClr val="242424"/>
                </a:solidFill>
                <a:latin typeface="Poppins" pitchFamily="2" charset="77"/>
                <a:cs typeface="Poppins" pitchFamily="2" charset="77"/>
              </a:rPr>
              <a:t>You can also extend the Kubernetes API by implementing an </a:t>
            </a:r>
            <a:r>
              <a:rPr lang="en-GB" sz="1050" b="1" u="sng" dirty="0">
                <a:solidFill>
                  <a:srgbClr val="242424"/>
                </a:solidFill>
                <a:latin typeface="Poppins" pitchFamily="2" charset="77"/>
                <a:cs typeface="Poppins" pitchFamily="2" charset="77"/>
                <a:hlinkClick r:id="rId7"/>
              </a:rPr>
              <a:t>aggregation layer</a:t>
            </a:r>
            <a:r>
              <a:rPr lang="en-GB" sz="1050" dirty="0">
                <a:solidFill>
                  <a:srgbClr val="242424"/>
                </a:solidFill>
                <a:latin typeface="Poppins" pitchFamily="2" charset="77"/>
                <a:cs typeface="Poppins" pitchFamily="2" charset="77"/>
              </a:rPr>
              <a:t>.</a:t>
            </a:r>
            <a:br>
              <a:rPr lang="en-GB" dirty="0"/>
            </a:br>
            <a:endParaRPr lang="en-GB" dirty="0">
              <a:latin typeface="Poppins"/>
              <a:ea typeface="Poppins"/>
              <a:cs typeface="Poppins"/>
              <a:sym typeface="Poppins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Lato"/>
              <a:buNone/>
            </a:pPr>
            <a:endParaRPr lang="en-GB" dirty="0"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376242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 dirty="0">
                <a:solidFill>
                  <a:schemeClr val="lt1"/>
                </a:solidFill>
              </a:rPr>
              <a:t>1</a:t>
            </a:r>
            <a:endParaRPr sz="700" b="1" dirty="0">
              <a:solidFill>
                <a:schemeClr val="lt1"/>
              </a:solidFill>
            </a:endParaRPr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0" dirty="0">
                <a:solidFill>
                  <a:schemeClr val="accent3"/>
                </a:solidFill>
                <a:effectLst/>
                <a:latin typeface="sohne"/>
              </a:rPr>
              <a:t>CRDs vs. </a:t>
            </a:r>
            <a:r>
              <a:rPr lang="en-GB" dirty="0">
                <a:solidFill>
                  <a:schemeClr val="accent3"/>
                </a:solidFill>
                <a:latin typeface="sohne"/>
              </a:rPr>
              <a:t>C</a:t>
            </a:r>
            <a:r>
              <a:rPr lang="en-GB" b="1" i="0" dirty="0">
                <a:solidFill>
                  <a:schemeClr val="accent3"/>
                </a:solidFill>
                <a:effectLst/>
                <a:latin typeface="sohne"/>
              </a:rPr>
              <a:t>ontrollers vs Operators</a:t>
            </a:r>
            <a:endParaRPr sz="3000" b="0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300" dirty="0"/>
          </a:p>
        </p:txBody>
      </p:sp>
      <p:sp>
        <p:nvSpPr>
          <p:cNvPr id="151" name="Google Shape;151;p19"/>
          <p:cNvSpPr txBox="1"/>
          <p:nvPr/>
        </p:nvSpPr>
        <p:spPr>
          <a:xfrm>
            <a:off x="4780025" y="710969"/>
            <a:ext cx="3768600" cy="373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0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b="1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CRDs</a:t>
            </a:r>
            <a:r>
              <a:rPr lang="en-GB" b="0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 allow you to define custom resources, </a:t>
            </a:r>
            <a:r>
              <a:rPr lang="en-GB" b="1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controllers</a:t>
            </a:r>
            <a:r>
              <a:rPr lang="en-GB" b="0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 manage the lifecycle of resources, and </a:t>
            </a:r>
            <a:r>
              <a:rPr lang="en-GB" b="1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Operators</a:t>
            </a:r>
            <a:r>
              <a:rPr lang="en-GB" b="0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 are a specialized type of controller that automates the management of complex applications by extending the Kubernetes API. Together, these concepts provide a powerful framework for extending and customizing Kubernetes for diverse workloads.</a:t>
            </a:r>
            <a:endParaRPr lang="en-GB" dirty="0">
              <a:latin typeface="Poppins" pitchFamily="2" charset="77"/>
              <a:ea typeface="Poppins"/>
              <a:cs typeface="Poppins" pitchFamily="2" charset="77"/>
              <a:sym typeface="Poppins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450" y="0"/>
            <a:ext cx="1335125" cy="5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75" y="606675"/>
            <a:ext cx="1335125" cy="50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783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 dirty="0">
                <a:solidFill>
                  <a:schemeClr val="lt1"/>
                </a:solidFill>
              </a:rPr>
              <a:t>1</a:t>
            </a:r>
            <a:endParaRPr sz="700" b="1" dirty="0">
              <a:solidFill>
                <a:schemeClr val="lt1"/>
              </a:solidFill>
            </a:endParaRPr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633976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i="0" dirty="0">
                <a:solidFill>
                  <a:schemeClr val="accent3"/>
                </a:solidFill>
                <a:effectLst/>
                <a:latin typeface="Poppins" pitchFamily="2" charset="77"/>
                <a:cs typeface="Poppins" pitchFamily="2" charset="77"/>
              </a:rPr>
              <a:t>What is </a:t>
            </a:r>
            <a:r>
              <a:rPr lang="en-GB" sz="4000" b="1" i="0" dirty="0" err="1">
                <a:solidFill>
                  <a:schemeClr val="accent3"/>
                </a:solidFill>
                <a:effectLst/>
                <a:latin typeface="Poppins" pitchFamily="2" charset="77"/>
                <a:cs typeface="Poppins" pitchFamily="2" charset="77"/>
              </a:rPr>
              <a:t>Crossplane</a:t>
            </a:r>
            <a:r>
              <a:rPr lang="en-GB" sz="4000" b="1" i="0" dirty="0">
                <a:solidFill>
                  <a:schemeClr val="accent3"/>
                </a:solidFill>
                <a:effectLst/>
                <a:latin typeface="Poppins" pitchFamily="2" charset="77"/>
                <a:cs typeface="Poppins" pitchFamily="2" charset="77"/>
              </a:rPr>
              <a:t>?</a:t>
            </a:r>
            <a:endParaRPr sz="4000" b="0" dirty="0">
              <a:solidFill>
                <a:schemeClr val="accent3"/>
              </a:solidFill>
              <a:latin typeface="Poppins" pitchFamily="2" charset="77"/>
              <a:ea typeface="Poppins"/>
              <a:cs typeface="Poppins" pitchFamily="2" charset="77"/>
              <a:sym typeface="Poppins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300" dirty="0"/>
          </a:p>
        </p:txBody>
      </p:sp>
      <p:sp>
        <p:nvSpPr>
          <p:cNvPr id="151" name="Google Shape;151;p19"/>
          <p:cNvSpPr txBox="1"/>
          <p:nvPr/>
        </p:nvSpPr>
        <p:spPr>
          <a:xfrm>
            <a:off x="4780025" y="606675"/>
            <a:ext cx="3768600" cy="401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0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b="0" i="0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Crossplane</a:t>
            </a:r>
            <a:r>
              <a:rPr lang="en-GB" b="0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 is an open-source project that extends the Kubernetes API to allow users to manage infrastructure resources alongside application workloads.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GB" sz="1800" dirty="0">
              <a:solidFill>
                <a:srgbClr val="242424"/>
              </a:solidFill>
              <a:latin typeface="Poppins" pitchFamily="2" charset="77"/>
              <a:ea typeface="Poppins"/>
              <a:cs typeface="Poppins" pitchFamily="2" charset="77"/>
              <a:sym typeface="Poppins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b="0" i="0" dirty="0" err="1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Crossplane</a:t>
            </a:r>
            <a:r>
              <a:rPr lang="en-GB" b="0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 extends the Kubernetes API, providing a unified API for both infrastructure and applications. This allows for a consistent and familiar interface for managing all resources within a Kubernetes cluster.</a:t>
            </a:r>
            <a:endParaRPr lang="en-GB" sz="1100" dirty="0">
              <a:latin typeface="Poppins" pitchFamily="2" charset="77"/>
              <a:ea typeface="Poppins"/>
              <a:cs typeface="Poppins" pitchFamily="2" charset="77"/>
              <a:sym typeface="Poppins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450" y="0"/>
            <a:ext cx="1335125" cy="5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75" y="606675"/>
            <a:ext cx="1335125" cy="50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09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body" idx="1"/>
          </p:nvPr>
        </p:nvSpPr>
        <p:spPr>
          <a:xfrm>
            <a:off x="729450" y="1919037"/>
            <a:ext cx="3675573" cy="2788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GB" sz="12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Multi-cloud and Hybrid Cloud Support</a:t>
            </a:r>
            <a:r>
              <a:rPr lang="en-GB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GB" sz="800" dirty="0">
                <a:latin typeface="Poppins"/>
                <a:ea typeface="Poppins"/>
                <a:cs typeface="Poppins"/>
                <a:sym typeface="Poppins"/>
              </a:rPr>
              <a:t>It provides a consistent interface for managing resources across multiple cloud providers, including AWS, Azure, GCP, and more</a:t>
            </a:r>
          </a:p>
          <a:p>
            <a:pPr marL="146050" indent="0">
              <a:buNone/>
            </a:pPr>
            <a:r>
              <a:rPr lang="en-GB" sz="12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State Management: 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GB" sz="800" dirty="0">
                <a:latin typeface="Poppins"/>
                <a:ea typeface="Poppins"/>
                <a:cs typeface="Poppins"/>
                <a:sym typeface="Poppins"/>
              </a:rPr>
              <a:t>Since the control plane is built on top of Kubernetes, no additional effort is required to manage a state like Terraform, as the state is handled internally by </a:t>
            </a:r>
            <a:r>
              <a:rPr lang="en-GB" sz="800" dirty="0" err="1">
                <a:latin typeface="Poppins"/>
                <a:ea typeface="Poppins"/>
                <a:cs typeface="Poppins"/>
                <a:sym typeface="Poppins"/>
              </a:rPr>
              <a:t>etcd</a:t>
            </a:r>
            <a:r>
              <a:rPr lang="en-GB" sz="800" dirty="0">
                <a:latin typeface="Poppins"/>
                <a:ea typeface="Poppins"/>
                <a:cs typeface="Poppins"/>
                <a:sym typeface="Poppins"/>
              </a:rPr>
              <a:t> database</a:t>
            </a:r>
          </a:p>
          <a:p>
            <a:pPr marL="146050" indent="0">
              <a:buNone/>
            </a:pPr>
            <a:r>
              <a:rPr lang="en-GB" sz="12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Drift Detection: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GB" sz="800" dirty="0" err="1">
                <a:latin typeface="Poppins"/>
                <a:ea typeface="Poppins"/>
                <a:cs typeface="Poppins"/>
                <a:sym typeface="Poppins"/>
              </a:rPr>
              <a:t>Crossplane</a:t>
            </a:r>
            <a:r>
              <a:rPr lang="en-GB" sz="800" dirty="0">
                <a:latin typeface="Poppins"/>
                <a:ea typeface="Poppins"/>
                <a:cs typeface="Poppins"/>
                <a:sym typeface="Poppins"/>
              </a:rPr>
              <a:t> is natively built on top of Kubernetes and hence it supports native capabilities such as Drift detection and reconciliation</a:t>
            </a:r>
          </a:p>
          <a:p>
            <a:pPr marL="146050" indent="0">
              <a:buNone/>
            </a:pPr>
            <a:r>
              <a:rPr lang="en-GB" sz="12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Infrastructure as Code (</a:t>
            </a:r>
            <a:r>
              <a:rPr lang="en-GB" sz="1200" b="1" dirty="0" err="1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IaC</a:t>
            </a:r>
            <a:r>
              <a:rPr lang="en-GB" sz="12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):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GB" sz="800" dirty="0" err="1">
                <a:latin typeface="Poppins"/>
                <a:ea typeface="Poppins"/>
                <a:cs typeface="Poppins"/>
                <a:sym typeface="Poppins"/>
              </a:rPr>
              <a:t>Crossplane</a:t>
            </a:r>
            <a:r>
              <a:rPr lang="en-GB" sz="800" dirty="0">
                <a:latin typeface="Poppins"/>
                <a:ea typeface="Poppins"/>
                <a:cs typeface="Poppins"/>
                <a:sym typeface="Poppins"/>
              </a:rPr>
              <a:t> allows you to define and manage cloud infrastructure and services as code.</a:t>
            </a:r>
          </a:p>
          <a:p>
            <a:endParaRPr lang="en-GB" sz="800" dirty="0">
              <a:latin typeface="Poppins"/>
              <a:ea typeface="Poppins"/>
              <a:cs typeface="Poppins"/>
              <a:sym typeface="Poppins"/>
            </a:endParaRPr>
          </a:p>
          <a:p>
            <a:endParaRPr lang="en-GB" sz="800" dirty="0">
              <a:latin typeface="Poppins"/>
              <a:ea typeface="Poppins"/>
              <a:cs typeface="Poppins"/>
              <a:sym typeface="Poppins"/>
            </a:endParaRPr>
          </a:p>
          <a:p>
            <a:endParaRPr lang="en-GB" sz="800" dirty="0">
              <a:latin typeface="Poppins"/>
              <a:ea typeface="Poppins"/>
              <a:cs typeface="Poppins"/>
              <a:sym typeface="Poppins"/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2345635" y="1136674"/>
            <a:ext cx="4118776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i="0" dirty="0">
                <a:solidFill>
                  <a:schemeClr val="accent3"/>
                </a:solidFill>
                <a:effectLst/>
                <a:latin typeface="Poppins" pitchFamily="2" charset="77"/>
                <a:cs typeface="Poppins" pitchFamily="2" charset="77"/>
              </a:rPr>
              <a:t>Why </a:t>
            </a:r>
            <a:r>
              <a:rPr lang="en-GB" b="1" i="0" dirty="0" err="1">
                <a:solidFill>
                  <a:schemeClr val="accent3"/>
                </a:solidFill>
                <a:effectLst/>
                <a:latin typeface="Poppins" pitchFamily="2" charset="77"/>
                <a:cs typeface="Poppins" pitchFamily="2" charset="77"/>
              </a:rPr>
              <a:t>Crossplane</a:t>
            </a:r>
            <a:r>
              <a:rPr lang="en-GB" b="1" i="0" dirty="0">
                <a:solidFill>
                  <a:schemeClr val="accent3"/>
                </a:solidFill>
                <a:effectLst/>
                <a:latin typeface="Poppins" pitchFamily="2" charset="77"/>
                <a:cs typeface="Poppins" pitchFamily="2" charset="77"/>
              </a:rPr>
              <a:t>?</a:t>
            </a:r>
            <a:endParaRPr lang="en-GB" sz="3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875" y="0"/>
            <a:ext cx="1335125" cy="5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8;p20">
            <a:extLst>
              <a:ext uri="{FF2B5EF4-FFF2-40B4-BE49-F238E27FC236}">
                <a16:creationId xmlns:a16="http://schemas.microsoft.com/office/drawing/2014/main" id="{F28FC038-0550-ACA9-E379-6B318755546D}"/>
              </a:ext>
            </a:extLst>
          </p:cNvPr>
          <p:cNvSpPr txBox="1">
            <a:spLocks/>
          </p:cNvSpPr>
          <p:nvPr/>
        </p:nvSpPr>
        <p:spPr>
          <a:xfrm>
            <a:off x="4572000" y="1918364"/>
            <a:ext cx="3554233" cy="266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GB" sz="1200" b="1" dirty="0">
                <a:solidFill>
                  <a:schemeClr val="tx1"/>
                </a:solidFill>
                <a:latin typeface="Poppins"/>
                <a:cs typeface="Poppins"/>
                <a:sym typeface="Poppins"/>
              </a:rPr>
              <a:t>Infrastructure Composition: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GB" sz="800" dirty="0">
                <a:latin typeface="Poppins"/>
                <a:ea typeface="Poppins"/>
                <a:cs typeface="Poppins"/>
                <a:sym typeface="Poppins"/>
              </a:rPr>
              <a:t>With </a:t>
            </a:r>
            <a:r>
              <a:rPr lang="en-GB" sz="800" dirty="0" err="1">
                <a:latin typeface="Poppins"/>
                <a:ea typeface="Poppins"/>
                <a:cs typeface="Poppins"/>
                <a:sym typeface="Poppins"/>
              </a:rPr>
              <a:t>Crossplane</a:t>
            </a:r>
            <a:r>
              <a:rPr lang="en-GB" sz="800" dirty="0">
                <a:latin typeface="Poppins"/>
                <a:ea typeface="Poppins"/>
                <a:cs typeface="Poppins"/>
                <a:sym typeface="Poppins"/>
              </a:rPr>
              <a:t>, you can compose infrastructure resources and services into higher-level abstractions.</a:t>
            </a:r>
          </a:p>
          <a:p>
            <a:pPr marL="146050" indent="0">
              <a:buNone/>
            </a:pPr>
            <a:r>
              <a:rPr lang="en-GB" sz="12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Observability and Control: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GB" sz="800" dirty="0" err="1">
                <a:latin typeface="Poppins"/>
                <a:ea typeface="Poppins"/>
                <a:cs typeface="Poppins"/>
                <a:sym typeface="Poppins"/>
              </a:rPr>
              <a:t>Crossplane</a:t>
            </a:r>
            <a:r>
              <a:rPr lang="en-GB" sz="800" dirty="0">
                <a:latin typeface="Poppins"/>
                <a:ea typeface="Poppins"/>
                <a:cs typeface="Poppins"/>
                <a:sym typeface="Poppins"/>
              </a:rPr>
              <a:t> provides observability features to monitor the state and health of provisioned resources. </a:t>
            </a:r>
          </a:p>
          <a:p>
            <a:pPr marL="146050" indent="0">
              <a:buNone/>
            </a:pPr>
            <a:r>
              <a:rPr lang="en-GB" sz="12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API-driven Automation: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GB" sz="800" dirty="0" err="1">
                <a:latin typeface="Poppins"/>
                <a:ea typeface="Poppins"/>
                <a:cs typeface="Poppins"/>
                <a:sym typeface="Poppins"/>
              </a:rPr>
              <a:t>Crossplane</a:t>
            </a:r>
            <a:r>
              <a:rPr lang="en-GB" sz="800" dirty="0">
                <a:latin typeface="Poppins"/>
                <a:ea typeface="Poppins"/>
                <a:cs typeface="Poppins"/>
                <a:sym typeface="Poppins"/>
              </a:rPr>
              <a:t> exposes a powerful API that can be used for automation and integration with other systems.</a:t>
            </a:r>
          </a:p>
          <a:p>
            <a:pPr marL="146050" indent="0">
              <a:buNone/>
            </a:pPr>
            <a:r>
              <a:rPr lang="en-GB" sz="12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Immutable Infrastructure: 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GB" sz="800" dirty="0" err="1">
                <a:latin typeface="Poppins"/>
                <a:ea typeface="Poppins"/>
                <a:cs typeface="Poppins"/>
                <a:sym typeface="Poppins"/>
              </a:rPr>
              <a:t>Crossplane</a:t>
            </a:r>
            <a:r>
              <a:rPr lang="en-GB" sz="800" dirty="0">
                <a:latin typeface="Poppins"/>
                <a:ea typeface="Poppins"/>
                <a:cs typeface="Poppins"/>
                <a:sym typeface="Poppins"/>
              </a:rPr>
              <a:t> promotes the concept of immutable infrastructure, where infrastructure resources are treated as immutable and not modified directly</a:t>
            </a:r>
          </a:p>
          <a:p>
            <a:pPr marL="146050" indent="0">
              <a:buNone/>
            </a:pPr>
            <a:endParaRPr lang="en-GB" sz="800" dirty="0">
              <a:latin typeface="Poppins"/>
              <a:ea typeface="Poppins"/>
              <a:cs typeface="Poppins"/>
              <a:sym typeface="Poppins"/>
            </a:endParaRPr>
          </a:p>
          <a:p>
            <a:endParaRPr lang="en-GB" sz="800" dirty="0">
              <a:latin typeface="Poppins"/>
              <a:ea typeface="Poppins"/>
              <a:cs typeface="Poppins"/>
              <a:sym typeface="Poppins"/>
            </a:endParaRPr>
          </a:p>
          <a:p>
            <a:endParaRPr lang="en-GB" sz="800" dirty="0">
              <a:latin typeface="Poppins"/>
              <a:ea typeface="Poppins"/>
              <a:cs typeface="Poppins"/>
              <a:sym typeface="Poppins"/>
            </a:endParaRPr>
          </a:p>
          <a:p>
            <a:pPr marL="146050" indent="0">
              <a:buNone/>
            </a:pPr>
            <a:endParaRPr lang="en-GB" sz="800" dirty="0">
              <a:latin typeface="Poppins"/>
              <a:ea typeface="Poppins"/>
              <a:cs typeface="Poppins"/>
              <a:sym typeface="Poppins"/>
            </a:endParaRPr>
          </a:p>
          <a:p>
            <a:endParaRPr lang="en-GB" sz="800" dirty="0">
              <a:latin typeface="Poppins"/>
              <a:ea typeface="Poppins"/>
              <a:cs typeface="Poppins"/>
              <a:sym typeface="Poppins"/>
            </a:endParaRPr>
          </a:p>
          <a:p>
            <a:endParaRPr lang="en-GB" sz="800" dirty="0">
              <a:latin typeface="Poppins"/>
              <a:ea typeface="Poppins"/>
              <a:cs typeface="Poppins"/>
              <a:sym typeface="Poppins"/>
            </a:endParaRPr>
          </a:p>
          <a:p>
            <a:pPr marL="146050" indent="0">
              <a:buFont typeface="Lato"/>
              <a:buNone/>
            </a:pPr>
            <a:endParaRPr lang="en-GB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058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 err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Crossplane</a:t>
            </a:r>
            <a:r>
              <a:rPr lang="en-GB" b="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 vs Terraform?</a:t>
            </a:r>
            <a:endParaRPr sz="3000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dirty="0"/>
              <a:t>Description</a:t>
            </a:r>
            <a:endParaRPr sz="1300" dirty="0"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450" y="0"/>
            <a:ext cx="1335125" cy="5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75" y="606675"/>
            <a:ext cx="1335125" cy="5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86CBDB-FF90-4CD5-3258-E5DEB96EB40C}"/>
              </a:ext>
            </a:extLst>
          </p:cNvPr>
          <p:cNvSpPr txBox="1"/>
          <p:nvPr/>
        </p:nvSpPr>
        <p:spPr>
          <a:xfrm>
            <a:off x="4782352" y="874353"/>
            <a:ext cx="4162800" cy="3620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The choice between  </a:t>
            </a:r>
            <a:r>
              <a:rPr lang="en-GB" b="1" i="0" dirty="0" err="1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Crossplane</a:t>
            </a:r>
            <a:r>
              <a:rPr lang="en-GB" b="0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 and </a:t>
            </a:r>
            <a:r>
              <a:rPr lang="en-GB" b="1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Terraform</a:t>
            </a:r>
            <a:r>
              <a:rPr lang="en-GB" b="0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 depends on your specific requirements and the context of your infrastructure management. </a:t>
            </a:r>
            <a:r>
              <a:rPr lang="en-GB" b="1" i="0" dirty="0" err="1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Crossplane</a:t>
            </a:r>
            <a:r>
              <a:rPr lang="en-GB" b="0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 is more tightly integrated with Kubernetes and is suitable for organizations with a strong focus on Kubernetes-native workloads, while </a:t>
            </a:r>
            <a:r>
              <a:rPr lang="en-GB" b="1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Terraform</a:t>
            </a:r>
            <a:r>
              <a:rPr lang="en-GB" b="0" i="0" dirty="0">
                <a:solidFill>
                  <a:srgbClr val="242424"/>
                </a:solidFill>
                <a:effectLst/>
                <a:latin typeface="Poppins" pitchFamily="2" charset="77"/>
                <a:cs typeface="Poppins" pitchFamily="2" charset="77"/>
              </a:rPr>
              <a:t> provides a broader infrastructure management solution that is not limited to Kubernetes environments.</a:t>
            </a:r>
            <a:endParaRPr lang="en-KE" dirty="0">
              <a:latin typeface="Poppins" pitchFamily="2" charset="77"/>
              <a:cs typeface="Poppins" pitchFamily="2" charset="7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5470628" cy="2540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Managed </a:t>
            </a:r>
            <a:r>
              <a:rPr lang="en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resourced</a:t>
            </a:r>
            <a:endParaRPr sz="3000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875" y="0"/>
            <a:ext cx="1335125" cy="5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73F01F-E8BB-E52C-BAF0-F3E3C7C8E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49" y="2078875"/>
            <a:ext cx="7772400" cy="25408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body" idx="2"/>
          </p:nvPr>
        </p:nvSpPr>
        <p:spPr>
          <a:xfrm>
            <a:off x="5117612" y="731520"/>
            <a:ext cx="3374400" cy="4000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1000"/>
              </a:spcAft>
              <a:buNone/>
            </a:pPr>
            <a:r>
              <a:rPr lang="en-GB" sz="1050" b="0" i="0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A Provider’s CRDs map to individual resources inside the provider. When </a:t>
            </a:r>
            <a:r>
              <a:rPr lang="en-GB" sz="1050" b="0" i="0" dirty="0" err="1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Crossplane</a:t>
            </a:r>
            <a:r>
              <a:rPr lang="en-GB" sz="1050" b="0" i="0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 creates and monitors a resource it’s a </a:t>
            </a:r>
            <a:r>
              <a:rPr lang="en-GB" sz="1050" b="1" i="0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Managed Resource.</a:t>
            </a:r>
          </a:p>
          <a:p>
            <a:pPr marL="0" indent="0">
              <a:lnSpc>
                <a:spcPct val="150000"/>
              </a:lnSpc>
              <a:spcAft>
                <a:spcPts val="1000"/>
              </a:spcAft>
              <a:buNone/>
            </a:pPr>
            <a:r>
              <a:rPr lang="en-GB" sz="1050" b="0" i="0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Using a Provider’s CRD creates a unique Managed Resource. For example, using the Provider AWS’s bucket CRD, </a:t>
            </a:r>
            <a:r>
              <a:rPr lang="en-GB" sz="1050" b="0" i="0" dirty="0" err="1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Crossplane</a:t>
            </a:r>
            <a:r>
              <a:rPr lang="en-GB" sz="1050" b="0" i="0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 creates a bucket Managed Resource inside the Kubernetes cluster that’s connected to an AWS S3 storage bucket.</a:t>
            </a:r>
          </a:p>
          <a:p>
            <a:pPr marL="0" indent="0">
              <a:lnSpc>
                <a:spcPct val="150000"/>
              </a:lnSpc>
              <a:spcAft>
                <a:spcPts val="1000"/>
              </a:spcAft>
              <a:buNone/>
            </a:pPr>
            <a:r>
              <a:rPr lang="en-GB" sz="1050" b="0" i="0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The </a:t>
            </a:r>
            <a:r>
              <a:rPr lang="en-GB" sz="1050" b="0" i="0" dirty="0" err="1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Crossplane</a:t>
            </a:r>
            <a:r>
              <a:rPr lang="en-GB" sz="1050" b="0" i="0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 controller provides state enforcement for Managed Resources. </a:t>
            </a:r>
            <a:r>
              <a:rPr lang="en-GB" sz="1050" b="0" i="0" dirty="0" err="1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Crossplane</a:t>
            </a:r>
            <a:r>
              <a:rPr lang="en-GB" sz="1050" b="0" i="0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 enforces the settings and existence of Managed Resources.</a:t>
            </a:r>
          </a:p>
        </p:txBody>
      </p:sp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How it wo</a:t>
            </a:r>
            <a:r>
              <a:rPr lang="en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rks?</a:t>
            </a:r>
            <a:endParaRPr sz="3000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dirty="0">
                <a:latin typeface="Poppins"/>
                <a:ea typeface="Poppins"/>
                <a:cs typeface="Poppins"/>
                <a:sym typeface="Poppins"/>
              </a:rPr>
              <a:t>01</a:t>
            </a:r>
            <a:endParaRPr sz="3000" b="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Description</a:t>
            </a:r>
            <a:endParaRPr sz="1300"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450" y="0"/>
            <a:ext cx="1335125" cy="5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75" y="606675"/>
            <a:ext cx="1335125" cy="5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Disaster Recovery When Using Crossplane for Infrastructure Provisioning on  AWS | AWS Open Source Blog">
            <a:extLst>
              <a:ext uri="{FF2B5EF4-FFF2-40B4-BE49-F238E27FC236}">
                <a16:creationId xmlns:a16="http://schemas.microsoft.com/office/drawing/2014/main" id="{5AD39994-77A2-96CC-0BE9-E8D701C3A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63" y="1895734"/>
            <a:ext cx="3639274" cy="283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29311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777</Words>
  <Application>Microsoft Macintosh PowerPoint</Application>
  <PresentationFormat>On-screen Show (16:9)</PresentationFormat>
  <Paragraphs>89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Raleway</vt:lpstr>
      <vt:lpstr>Poppins SemiBold</vt:lpstr>
      <vt:lpstr>Poppins</vt:lpstr>
      <vt:lpstr>Calibri</vt:lpstr>
      <vt:lpstr>sohne</vt:lpstr>
      <vt:lpstr>Arial</vt:lpstr>
      <vt:lpstr>Lato</vt:lpstr>
      <vt:lpstr>Streamline</vt:lpstr>
      <vt:lpstr>IAC USING CROSSPLANE</vt:lpstr>
      <vt:lpstr>Introduction</vt:lpstr>
      <vt:lpstr>What is Kubernetes API?</vt:lpstr>
      <vt:lpstr>CRDs vs. Controllers vs Operators</vt:lpstr>
      <vt:lpstr>What is Crossplane?</vt:lpstr>
      <vt:lpstr>Why Crossplane?</vt:lpstr>
      <vt:lpstr>Crossplane vs Terraform?</vt:lpstr>
      <vt:lpstr>Managed resourced</vt:lpstr>
      <vt:lpstr>How it works? 01</vt:lpstr>
      <vt:lpstr>Crossplane components overview </vt:lpstr>
      <vt:lpstr>Crossplane in Action</vt:lpstr>
      <vt:lpstr>Q/A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IAC USING CROSSPLANE</dc:title>
  <cp:lastModifiedBy>Winnie Muthoni Gakuru</cp:lastModifiedBy>
  <cp:revision>5</cp:revision>
  <dcterms:modified xsi:type="dcterms:W3CDTF">2023-11-11T05:16:51Z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26a360-01f4-41de-a997-796697102599_Enabled">
    <vt:lpwstr>true</vt:lpwstr>
  </property>
  <property fmtid="{D5CDD505-2E9C-101B-9397-08002B2CF9AE}" pid="3" name="MSIP_Label_6926a360-01f4-41de-a997-796697102599_SetDate">
    <vt:lpwstr>2023-11-10T18:26:38Z</vt:lpwstr>
  </property>
  <property fmtid="{D5CDD505-2E9C-101B-9397-08002B2CF9AE}" pid="4" name="MSIP_Label_6926a360-01f4-41de-a997-796697102599_Method">
    <vt:lpwstr>Standard</vt:lpwstr>
  </property>
  <property fmtid="{D5CDD505-2E9C-101B-9397-08002B2CF9AE}" pid="5" name="MSIP_Label_6926a360-01f4-41de-a997-796697102599_Name">
    <vt:lpwstr>6926a360-01f4-41de-a997-796697102599</vt:lpwstr>
  </property>
  <property fmtid="{D5CDD505-2E9C-101B-9397-08002B2CF9AE}" pid="6" name="MSIP_Label_6926a360-01f4-41de-a997-796697102599_SiteId">
    <vt:lpwstr>19a4db07-607d-475f-a518-0e3b699ac7d0</vt:lpwstr>
  </property>
  <property fmtid="{D5CDD505-2E9C-101B-9397-08002B2CF9AE}" pid="7" name="MSIP_Label_6926a360-01f4-41de-a997-796697102599_ActionId">
    <vt:lpwstr>de6f9e5f-d61a-416d-b75c-45c6aaf8f31d</vt:lpwstr>
  </property>
  <property fmtid="{D5CDD505-2E9C-101B-9397-08002B2CF9AE}" pid="8" name="MSIP_Label_6926a360-01f4-41de-a997-796697102599_ContentBits">
    <vt:lpwstr>2</vt:lpwstr>
  </property>
  <property fmtid="{D5CDD505-2E9C-101B-9397-08002B2CF9AE}" pid="9" name="ClassificationContentMarkingFooterLocations">
    <vt:lpwstr>Streamline:3</vt:lpwstr>
  </property>
  <property fmtid="{D5CDD505-2E9C-101B-9397-08002B2CF9AE}" pid="10" name="ClassificationContentMarkingFooterText">
    <vt:lpwstr>C2 - Safaricom Internal</vt:lpwstr>
  </property>
</Properties>
</file>